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"/>
  </p:notesMasterIdLst>
  <p:handoutMasterIdLst>
    <p:handoutMasterId r:id="rId8"/>
  </p:handoutMasterIdLst>
  <p:sldIdLst>
    <p:sldId id="303" r:id="rId2"/>
    <p:sldId id="511" r:id="rId3"/>
    <p:sldId id="521" r:id="rId4"/>
    <p:sldId id="522" r:id="rId5"/>
    <p:sldId id="523" r:id="rId6"/>
  </p:sldIdLst>
  <p:sldSz cx="9144000" cy="5143500" type="screen16x9"/>
  <p:notesSz cx="9144000" cy="6858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7830CF77-7797-4FBE-B7DE-DE44C40E1441}">
          <p14:sldIdLst>
            <p14:sldId id="303"/>
            <p14:sldId id="511"/>
            <p14:sldId id="521"/>
            <p14:sldId id="522"/>
            <p14:sldId id="523"/>
          </p14:sldIdLst>
        </p14:section>
        <p14:section name="Untitled Section" id="{5A6A301E-8913-4430-806B-72B6F4476FD8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lanchard, Jeremiah J" initials="BJJ" lastIdx="1" clrIdx="0">
    <p:extLst>
      <p:ext uri="{19B8F6BF-5375-455C-9EA6-DF929625EA0E}">
        <p15:presenceInfo xmlns:p15="http://schemas.microsoft.com/office/powerpoint/2012/main" userId="Blanchard, Jeremiah J" providerId="None"/>
      </p:ext>
    </p:extLst>
  </p:cmAuthor>
  <p:cmAuthor id="2" name="Jeremiah Blanchard" initials="JB" lastIdx="1" clrIdx="1">
    <p:extLst>
      <p:ext uri="{19B8F6BF-5375-455C-9EA6-DF929625EA0E}">
        <p15:presenceInfo xmlns:p15="http://schemas.microsoft.com/office/powerpoint/2012/main" userId="2ce95cd21d8b45f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FF00FF"/>
    <a:srgbClr val="00FFFF"/>
    <a:srgbClr val="00FF00"/>
    <a:srgbClr val="0066FF"/>
    <a:srgbClr val="00CC00"/>
    <a:srgbClr val="404040"/>
    <a:srgbClr val="000000"/>
    <a:srgbClr val="006600"/>
    <a:srgbClr val="568ABA"/>
    <a:srgbClr val="CBD0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91" autoAdjust="0"/>
    <p:restoredTop sz="84355" autoAdjust="0"/>
  </p:normalViewPr>
  <p:slideViewPr>
    <p:cSldViewPr snapToGrid="0" snapToObjects="1">
      <p:cViewPr varScale="1">
        <p:scale>
          <a:sx n="111" d="100"/>
          <a:sy n="111" d="100"/>
        </p:scale>
        <p:origin x="116" y="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AC6E28A-33A3-DB4F-9F93-D3B0C6596826}" type="datetimeFigureOut">
              <a:rPr lang="en-US"/>
              <a:pPr>
                <a:defRPr/>
              </a:pPr>
              <a:t>2020-08-18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C965ECB-F284-854D-818F-5BC971CC7B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9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0F85DB7A-A5FF-C04A-A4AA-98B39292EA77}" type="datetimeFigureOut">
              <a:rPr lang="en-US"/>
              <a:pPr>
                <a:defRPr/>
              </a:pPr>
              <a:t>2020-08-18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1A60B8F3-4DE0-044E-A0D2-83BDE6C791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sudo</a:t>
            </a:r>
            <a:r>
              <a:rPr lang="en-US" dirty="0"/>
              <a:t> pip3 install matplotlib</a:t>
            </a:r>
          </a:p>
          <a:p>
            <a:r>
              <a:rPr lang="en-US" dirty="0"/>
              <a:t>1.5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910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400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651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768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is space we can “draw” to; each axes set is used for a subplot. We can have many sub-plots or just one.</a:t>
            </a:r>
          </a:p>
          <a:p>
            <a:r>
              <a:rPr lang="en-US" dirty="0"/>
              <a:t>8 min</a:t>
            </a:r>
          </a:p>
          <a:p>
            <a:endParaRPr lang="en-US" dirty="0"/>
          </a:p>
          <a:p>
            <a:r>
              <a:rPr lang="en-US"/>
              <a:t>23 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703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1676188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095756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27672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786685" y="1042513"/>
            <a:ext cx="217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Cambria"/>
                <a:cs typeface="Cambria"/>
              </a:rPr>
              <a:t>DEPARTMENT OR UNIT NAME.</a:t>
            </a:r>
            <a:r>
              <a:rPr lang="en-US" sz="1200" b="0" i="0" baseline="0" dirty="0">
                <a:solidFill>
                  <a:schemeClr val="bg1"/>
                </a:solidFill>
                <a:latin typeface="Cambria"/>
                <a:cs typeface="Cambria"/>
              </a:rPr>
              <a:t> DELETE FROM MASTER SLIDE IF N/A</a:t>
            </a:r>
            <a:endParaRPr lang="en-US" sz="1200" b="0" i="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2140561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560129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284942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8574644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515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56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692150" y="1475176"/>
            <a:ext cx="7734300" cy="3255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620803"/>
            <a:ext cx="8564088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3B4BD7A-95A1-4B44-AF40-6512C5E8CA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2150" y="1869547"/>
            <a:ext cx="7727950" cy="2810403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 algn="ctr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CA7A9-87DA-49F1-BB22-886C16845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57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871" y="2310792"/>
            <a:ext cx="3657600" cy="2268251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1308" y="2310792"/>
            <a:ext cx="3657600" cy="2268251"/>
          </a:xfrm>
        </p:spPr>
        <p:txBody>
          <a:bodyPr>
            <a:normAutofit/>
          </a:bodyPr>
          <a:lstStyle>
            <a:lvl1pPr>
              <a:defRPr sz="1800" b="0" i="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871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1308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0038F20-CC9D-405A-AFBF-E8F86C9F51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1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1300D9-494A-0247-AA2A-551E518BA0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09" y="1524"/>
            <a:ext cx="9141290" cy="514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7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10"/>
          <a:srcRect t="-5" b="85"/>
          <a:stretch/>
        </p:blipFill>
        <p:spPr>
          <a:xfrm>
            <a:off x="0" y="0"/>
            <a:ext cx="9144000" cy="5138928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8625F-7634-4AF9-A34D-3493E8C02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F6298-3495-4A05-8EAC-0E99A861C3D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9" r:id="rId2"/>
    <p:sldLayoutId id="2147484286" r:id="rId3"/>
    <p:sldLayoutId id="2147484285" r:id="rId4"/>
    <p:sldLayoutId id="2147484267" r:id="rId5"/>
    <p:sldLayoutId id="2147484269" r:id="rId6"/>
    <p:sldLayoutId id="2147484270" r:id="rId7"/>
    <p:sldLayoutId id="2147484265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0" kern="1200">
          <a:solidFill>
            <a:schemeClr val="bg1"/>
          </a:solidFill>
          <a:latin typeface="Arial"/>
          <a:ea typeface="MS PGothic" panose="020B0600070205080204" pitchFamily="34" charset="-128"/>
          <a:cs typeface="Arial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0" fontAlgn="base" hangingPunct="0">
        <a:spcBef>
          <a:spcPts val="20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1pPr>
      <a:lvl2pPr marL="4572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2pPr>
      <a:lvl3pPr marL="6858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3pPr>
      <a:lvl4pPr marL="9144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4pPr>
      <a:lvl5pPr marL="11430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71298" y="1603022"/>
            <a:ext cx="8272702" cy="808067"/>
          </a:xfrm>
        </p:spPr>
        <p:txBody>
          <a:bodyPr/>
          <a:lstStyle/>
          <a:p>
            <a:r>
              <a:rPr lang="en-US" sz="4400" dirty="0"/>
              <a:t>Mathematical Visualization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871300" y="2366242"/>
            <a:ext cx="7038666" cy="656892"/>
          </a:xfrm>
        </p:spPr>
        <p:txBody>
          <a:bodyPr/>
          <a:lstStyle/>
          <a:p>
            <a:r>
              <a:rPr lang="en-US" dirty="0"/>
              <a:t>Using Matplotlib to Display Graphs</a:t>
            </a:r>
          </a:p>
        </p:txBody>
      </p:sp>
    </p:spTree>
    <p:extLst>
      <p:ext uri="{BB962C8B-B14F-4D97-AF65-F5344CB8AC3E}">
        <p14:creationId xmlns:p14="http://schemas.microsoft.com/office/powerpoint/2010/main" val="1344156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B806441-BC9E-4E01-BBAB-E291307EC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297" y="1457812"/>
            <a:ext cx="7329405" cy="3022803"/>
          </a:xfrm>
        </p:spPr>
        <p:txBody>
          <a:bodyPr/>
          <a:lstStyle/>
          <a:p>
            <a:pPr marL="0" indent="0">
              <a:buNone/>
            </a:pPr>
            <a:r>
              <a:rPr lang="en-US" sz="1800" u="sng" dirty="0"/>
              <a:t>Python is often used for mathematical processing &amp; visualization:</a:t>
            </a:r>
          </a:p>
          <a:p>
            <a:pPr>
              <a:spcBef>
                <a:spcPts val="1200"/>
              </a:spcBef>
            </a:pPr>
            <a:r>
              <a:rPr lang="en-US" sz="1800" dirty="0"/>
              <a:t>Equations (lines / curves)</a:t>
            </a:r>
          </a:p>
          <a:p>
            <a:pPr>
              <a:spcBef>
                <a:spcPts val="1200"/>
              </a:spcBef>
            </a:pPr>
            <a:r>
              <a:rPr lang="en-US" sz="1800" dirty="0"/>
              <a:t>Formulaic Sets (arithmetic, fractals)</a:t>
            </a:r>
          </a:p>
          <a:p>
            <a:pPr>
              <a:spcBef>
                <a:spcPts val="1200"/>
              </a:spcBef>
            </a:pPr>
            <a:r>
              <a:rPr lang="en-US" sz="1800" dirty="0"/>
              <a:t>Sample / Population Sets (statistical data)</a:t>
            </a:r>
          </a:p>
          <a:p>
            <a:pPr>
              <a:spcBef>
                <a:spcPts val="1200"/>
              </a:spcBef>
            </a:pPr>
            <a:r>
              <a:rPr lang="en-US" sz="1800" dirty="0"/>
              <a:t>Financial Data ($$$)</a:t>
            </a:r>
          </a:p>
          <a:p>
            <a:pPr marL="0" indent="0">
              <a:spcBef>
                <a:spcPts val="1200"/>
              </a:spcBef>
              <a:buNone/>
            </a:pPr>
            <a:endParaRPr lang="en-US" sz="1800" dirty="0"/>
          </a:p>
          <a:p>
            <a:pPr marL="0" indent="0">
              <a:spcBef>
                <a:spcPts val="1200"/>
              </a:spcBef>
              <a:buNone/>
            </a:pPr>
            <a:r>
              <a:rPr lang="en-US" sz="1800" dirty="0"/>
              <a:t>Matplotlib is the most commonly use Python graphing tool for such data.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9C5681-8CCA-4BDB-B648-BAD98A6FD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You Even Math, </a:t>
            </a:r>
            <a:r>
              <a:rPr lang="en-US" dirty="0" err="1"/>
              <a:t>Brah</a:t>
            </a:r>
            <a:r>
              <a:rPr lang="en-US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C6AF52-75B5-4DC7-83DC-8FD3E0615E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454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97179D7-1AB1-41D2-A8A1-584EAAD71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981537"/>
            <a:ext cx="7734300" cy="45779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Most functions in Python are in the </a:t>
            </a:r>
            <a:r>
              <a:rPr lang="en-US" b="1" dirty="0" err="1">
                <a:solidFill>
                  <a:srgbClr val="FFC000"/>
                </a:solidFill>
              </a:rPr>
              <a:t>pyplot</a:t>
            </a:r>
            <a:r>
              <a:rPr lang="en-US" dirty="0"/>
              <a:t> module.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013425-4084-4D10-A219-50A1C9889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444230"/>
            <a:ext cx="8564088" cy="634370"/>
          </a:xfrm>
        </p:spPr>
        <p:txBody>
          <a:bodyPr/>
          <a:lstStyle/>
          <a:p>
            <a:r>
              <a:rPr lang="en-US" dirty="0"/>
              <a:t>Plotting Basics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6C31AB-2217-4E2E-BFE7-3D55D2703C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EE65E-2B6E-4CD5-8A92-62C433BDAAC7}"/>
              </a:ext>
            </a:extLst>
          </p:cNvPr>
          <p:cNvSpPr txBox="1"/>
          <p:nvPr/>
        </p:nvSpPr>
        <p:spPr>
          <a:xfrm>
            <a:off x="679377" y="1405725"/>
            <a:ext cx="3894512" cy="86177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from 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matplotlib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pyplot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pyplot.plot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([0, 20, 2, 3, 5, 8, 12, 15, 17, 18, 18.5])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pyplot.xlabel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("Programming Expertise")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pyplot.ylabel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("Programming Confidence")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pyplot.show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68C9C1-6A45-4104-B2BF-02C54A27C580}"/>
              </a:ext>
            </a:extLst>
          </p:cNvPr>
          <p:cNvSpPr txBox="1"/>
          <p:nvPr/>
        </p:nvSpPr>
        <p:spPr>
          <a:xfrm>
            <a:off x="4674675" y="1405725"/>
            <a:ext cx="3789948" cy="86177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from 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matplotlib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pyplot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pyplot.plot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([0,.6,1,2,4,7,10], [0,20,5,2,5,15,19])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pyplot.axis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([-2, 12, -5, 25])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pyplot.title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("Dunning-Kruger")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pyplot.show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10401AC-4CF5-47AF-99F7-CEC62D05A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88" y="2309373"/>
            <a:ext cx="3894512" cy="25691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2B5ED81-B8D2-43FE-95E7-FBDE0A91B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8501" y="2306777"/>
            <a:ext cx="3786122" cy="25691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9919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97179D7-1AB1-41D2-A8A1-584EAAD71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981537"/>
            <a:ext cx="7734300" cy="45779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We can format the visualization and use multiple data sets, too.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013425-4084-4D10-A219-50A1C9889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444230"/>
            <a:ext cx="8564088" cy="634370"/>
          </a:xfrm>
        </p:spPr>
        <p:txBody>
          <a:bodyPr/>
          <a:lstStyle/>
          <a:p>
            <a:r>
              <a:rPr lang="en-US" dirty="0"/>
              <a:t>Formatting &amp; Data Sets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6C31AB-2217-4E2E-BFE7-3D55D2703C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EE65E-2B6E-4CD5-8A92-62C433BDAAC7}"/>
              </a:ext>
            </a:extLst>
          </p:cNvPr>
          <p:cNvSpPr txBox="1"/>
          <p:nvPr/>
        </p:nvSpPr>
        <p:spPr>
          <a:xfrm>
            <a:off x="679377" y="1405725"/>
            <a:ext cx="3831941" cy="86177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from 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matplotlib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pyplot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sq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[0.1 x * x for x in range(0, 11)]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cb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[0.2 * x ** 3 for x in range(0, 11)]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pyplot.plot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(range(0, 11), "go",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sq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"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",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cb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"b^-")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pyplot.show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68C9C1-6A45-4104-B2BF-02C54A27C580}"/>
              </a:ext>
            </a:extLst>
          </p:cNvPr>
          <p:cNvSpPr txBox="1"/>
          <p:nvPr/>
        </p:nvSpPr>
        <p:spPr>
          <a:xfrm>
            <a:off x="4674675" y="1405725"/>
            <a:ext cx="3789948" cy="86177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from 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matplotlib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pyplot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majors = ["Chem. Eng.", "Comp. Sci.", "Psychology"]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students = [500, 2500, 1500]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pyplot.bar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(majors, students)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pyplot.show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89250C-DA49-4115-84FC-2B742783A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77" y="2306777"/>
            <a:ext cx="3831941" cy="24135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515477-C032-4913-9B12-F2BAA0D40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676" y="2306778"/>
            <a:ext cx="3789948" cy="241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122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97179D7-1AB1-41D2-A8A1-584EAAD71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955033"/>
            <a:ext cx="7734300" cy="45779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Visual </a:t>
            </a:r>
            <a:r>
              <a:rPr lang="en-US" b="1" dirty="0">
                <a:solidFill>
                  <a:srgbClr val="FFC000"/>
                </a:solidFill>
              </a:rPr>
              <a:t>Figure</a:t>
            </a:r>
            <a:r>
              <a:rPr lang="en-US" dirty="0"/>
              <a:t> objects are composed of one or more </a:t>
            </a:r>
            <a:r>
              <a:rPr lang="en-US" b="1" dirty="0">
                <a:solidFill>
                  <a:srgbClr val="FFC000"/>
                </a:solidFill>
              </a:rPr>
              <a:t>Axes</a:t>
            </a:r>
            <a:r>
              <a:rPr lang="en-US" dirty="0"/>
              <a:t> sets objects.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013425-4084-4D10-A219-50A1C9889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424352"/>
            <a:ext cx="8564088" cy="634370"/>
          </a:xfrm>
        </p:spPr>
        <p:txBody>
          <a:bodyPr/>
          <a:lstStyle/>
          <a:p>
            <a:r>
              <a:rPr lang="en-US" dirty="0"/>
              <a:t>Figures and Axes Sets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6C31AB-2217-4E2E-BFE7-3D55D2703C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EE65E-2B6E-4CD5-8A92-62C433BDAAC7}"/>
              </a:ext>
            </a:extLst>
          </p:cNvPr>
          <p:cNvSpPr txBox="1"/>
          <p:nvPr/>
        </p:nvSpPr>
        <p:spPr>
          <a:xfrm>
            <a:off x="957447" y="1346091"/>
            <a:ext cx="3486120" cy="86177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from 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matplotlib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pyplot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fig, axes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pyplot.subplots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(2,1)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axes[0].plot([6.63, 1.38], [0.21, 6.02], "r.--")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axes[1].scatter(["P", "L", "Z"], [8, 6, 7])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pyplot.show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68C9C1-6A45-4104-B2BF-02C54A27C580}"/>
              </a:ext>
            </a:extLst>
          </p:cNvPr>
          <p:cNvSpPr txBox="1"/>
          <p:nvPr/>
        </p:nvSpPr>
        <p:spPr>
          <a:xfrm>
            <a:off x="4734054" y="1346091"/>
            <a:ext cx="3452498" cy="86177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from 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matplotlib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pyplot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fig, axes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pyplot.subplots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(2,2)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axes[1,0].plot([x ** .5 for x in range (0,11)])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axes[0,1].text(.1, .5, "IRMAGERD")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pyplot.show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5FD7BD25-1F85-4ECE-B0DC-1EABED686213}"/>
              </a:ext>
            </a:extLst>
          </p:cNvPr>
          <p:cNvSpPr txBox="1">
            <a:spLocks/>
          </p:cNvSpPr>
          <p:nvPr/>
        </p:nvSpPr>
        <p:spPr bwMode="auto">
          <a:xfrm>
            <a:off x="431938" y="4493167"/>
            <a:ext cx="8280124" cy="457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Wingdings" charset="2"/>
              <a:buNone/>
            </a:pPr>
            <a:r>
              <a:rPr lang="en-US" dirty="0"/>
              <a:t>The current figure &amp; axes set are available via </a:t>
            </a:r>
            <a:r>
              <a:rPr lang="en-US" dirty="0" err="1"/>
              <a:t>pyplot.gcf</a:t>
            </a:r>
            <a:r>
              <a:rPr lang="en-US" dirty="0"/>
              <a:t>() and </a:t>
            </a:r>
            <a:r>
              <a:rPr lang="en-US" dirty="0" err="1"/>
              <a:t>pyplot.gca</a:t>
            </a:r>
            <a:r>
              <a:rPr lang="en-US" dirty="0"/>
              <a:t>().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C0DA525-F5F2-4C36-AA76-8D0155C33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054" y="2241516"/>
            <a:ext cx="3452498" cy="22661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10E64B4-9F70-4C74-85C8-7A622EE1F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448" y="2242893"/>
            <a:ext cx="3486119" cy="226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45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</p:bldLst>
  </p:timing>
</p:sld>
</file>

<file path=ppt/theme/theme1.xml><?xml version="1.0" encoding="utf-8"?>
<a:theme xmlns:a="http://schemas.openxmlformats.org/drawingml/2006/main" name="PNE Theme Slide Deck">
  <a:themeElements>
    <a:clrScheme name="Custom 7">
      <a:dk1>
        <a:sysClr val="windowText" lastClr="000000"/>
      </a:dk1>
      <a:lt1>
        <a:sysClr val="window" lastClr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54219</TotalTime>
  <Words>474</Words>
  <Application>Microsoft Office PowerPoint</Application>
  <PresentationFormat>On-screen Show (16:9)</PresentationFormat>
  <Paragraphs>65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Calibri</vt:lpstr>
      <vt:lpstr>Cambria</vt:lpstr>
      <vt:lpstr>Consolas</vt:lpstr>
      <vt:lpstr>Rockwell</vt:lpstr>
      <vt:lpstr>Wingdings</vt:lpstr>
      <vt:lpstr>PNE Theme Slide Deck</vt:lpstr>
      <vt:lpstr>Mathematical Visualization</vt:lpstr>
      <vt:lpstr>Can You Even Math, Brah?</vt:lpstr>
      <vt:lpstr>Plotting Basics</vt:lpstr>
      <vt:lpstr>Formatting &amp; Data Sets</vt:lpstr>
      <vt:lpstr>Figures and Axes Sets</vt:lpstr>
    </vt:vector>
  </TitlesOfParts>
  <Company>UF College of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College Performance Data</dc:title>
  <dc:creator>Cocherell,Teresa D</dc:creator>
  <cp:lastModifiedBy>Jeremiah Blanchard</cp:lastModifiedBy>
  <cp:revision>1176</cp:revision>
  <cp:lastPrinted>2014-01-31T19:29:42Z</cp:lastPrinted>
  <dcterms:created xsi:type="dcterms:W3CDTF">2013-09-18T13:46:37Z</dcterms:created>
  <dcterms:modified xsi:type="dcterms:W3CDTF">2020-08-18T14:33:05Z</dcterms:modified>
</cp:coreProperties>
</file>